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9" r:id="rId3"/>
    <p:sldId id="295" r:id="rId4"/>
    <p:sldId id="296" r:id="rId5"/>
    <p:sldId id="257" r:id="rId6"/>
    <p:sldId id="278" r:id="rId7"/>
    <p:sldId id="259" r:id="rId8"/>
    <p:sldId id="288" r:id="rId9"/>
    <p:sldId id="284" r:id="rId10"/>
    <p:sldId id="290" r:id="rId11"/>
    <p:sldId id="289" r:id="rId12"/>
    <p:sldId id="285" r:id="rId13"/>
    <p:sldId id="286" r:id="rId14"/>
    <p:sldId id="287" r:id="rId15"/>
    <p:sldId id="260" r:id="rId16"/>
    <p:sldId id="280" r:id="rId17"/>
    <p:sldId id="281" r:id="rId18"/>
    <p:sldId id="282" r:id="rId19"/>
    <p:sldId id="261" r:id="rId20"/>
    <p:sldId id="283" r:id="rId21"/>
    <p:sldId id="291" r:id="rId22"/>
    <p:sldId id="292" r:id="rId23"/>
    <p:sldId id="266" r:id="rId24"/>
    <p:sldId id="293" r:id="rId25"/>
    <p:sldId id="294" r:id="rId26"/>
    <p:sldId id="269" r:id="rId27"/>
    <p:sldId id="270" r:id="rId28"/>
    <p:sldId id="271" r:id="rId29"/>
    <p:sldId id="273" r:id="rId30"/>
    <p:sldId id="29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15C17-EF86-4345-8BA5-357313CD1221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C370-4FF0-4CDE-ACC4-6755DA590CC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15C17-EF86-4345-8BA5-357313CD1221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C370-4FF0-4CDE-ACC4-6755DA590C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15C17-EF86-4345-8BA5-357313CD1221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C370-4FF0-4CDE-ACC4-6755DA590C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15C17-EF86-4345-8BA5-357313CD1221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C370-4FF0-4CDE-ACC4-6755DA590C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15C17-EF86-4345-8BA5-357313CD1221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C42C370-4FF0-4CDE-ACC4-6755DA590CC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15C17-EF86-4345-8BA5-357313CD1221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C370-4FF0-4CDE-ACC4-6755DA590C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15C17-EF86-4345-8BA5-357313CD1221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C370-4FF0-4CDE-ACC4-6755DA590C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15C17-EF86-4345-8BA5-357313CD1221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C370-4FF0-4CDE-ACC4-6755DA590C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15C17-EF86-4345-8BA5-357313CD1221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C370-4FF0-4CDE-ACC4-6755DA590C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15C17-EF86-4345-8BA5-357313CD1221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C370-4FF0-4CDE-ACC4-6755DA590C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15C17-EF86-4345-8BA5-357313CD1221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C370-4FF0-4CDE-ACC4-6755DA590C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D15C17-EF86-4345-8BA5-357313CD1221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C42C370-4FF0-4CDE-ACC4-6755DA590CC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760" y="116632"/>
            <a:ext cx="907024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Формирование элементарных</a:t>
            </a:r>
          </a:p>
          <a:p>
            <a:pPr algn="ctr"/>
            <a:r>
              <a:rPr lang="ru-RU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</a:t>
            </a:r>
            <a:r>
              <a:rPr lang="ru-RU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атематических представлений</a:t>
            </a:r>
          </a:p>
          <a:p>
            <a:pPr algn="ctr"/>
            <a:r>
              <a:rPr lang="ru-RU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</a:t>
            </a:r>
            <a:r>
              <a:rPr lang="ru-RU" sz="48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детей дошкольного возраста</a:t>
            </a:r>
            <a:endParaRPr lang="ru-RU" sz="48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76" y="2448580"/>
            <a:ext cx="6467207" cy="429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679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Documents and Settings\Lanos\Мои документы\Downloads\IMG_20181130_112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03305"/>
            <a:ext cx="3085379" cy="41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Documents and Settings\Lanos\Мои документы\Downloads\IMG_20181130_112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03305"/>
            <a:ext cx="5485117" cy="41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7921" y="1150758"/>
            <a:ext cx="62079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Числовая последовательность,</a:t>
            </a:r>
          </a:p>
          <a:p>
            <a:r>
              <a:rPr lang="ru-RU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сравнение чисел. </a:t>
            </a:r>
            <a:endParaRPr lang="ru-RU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2082"/>
            <a:ext cx="7212013" cy="162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227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Lanos\Мои документы\Downloads\IMG_20190117_091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00808"/>
            <a:ext cx="3708413" cy="49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134" y="188640"/>
            <a:ext cx="8542723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Методика </a:t>
            </a:r>
            <a:r>
              <a:rPr lang="ru-RU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Кюизенера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Числа в цвете. Состав числа из 2 меньших</a:t>
            </a:r>
            <a:endParaRPr lang="ru-RU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5" name="Picture 3" descr="C:\Documents and Settings\Lanos\Мои документы\Downloads\IMG_20190117_091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56" y="1730426"/>
            <a:ext cx="3686199" cy="491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911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1"/>
            <a:ext cx="84649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0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Выделение общего признака</a:t>
            </a:r>
          </a:p>
          <a:p>
            <a:pPr algn="ctr"/>
            <a:r>
              <a:rPr lang="ru-RU" sz="40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множеств.</a:t>
            </a:r>
            <a:endParaRPr lang="ru-RU" sz="40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218" name="Picture 2" descr="C:\Documents and Settings\Lanos\Мои документы\Downloads\IMG_20190327_162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71572"/>
            <a:ext cx="2772308" cy="369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Lanos\Мои документы\Downloads\IMG_20190327_162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97626"/>
            <a:ext cx="2902768" cy="387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Documents and Settings\Lanos\Мои документы\Downloads\IMG_20190327_1625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723" y="3170587"/>
            <a:ext cx="2598411" cy="346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587" y="5178130"/>
            <a:ext cx="2928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величина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52589" y="2209474"/>
            <a:ext cx="14886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цвет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60232" y="5087688"/>
            <a:ext cx="2056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форма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7148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Lanos\Мои документы\Downloads\IMG_20190327_1617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0731"/>
            <a:ext cx="4248472" cy="56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Lanos\Мои документы\Downloads\IMG_20190327_16175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88740"/>
            <a:ext cx="4131459" cy="5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371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Lanos\Мои документы\Downloads\IMG_20190327_162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8" y="1340767"/>
            <a:ext cx="3995936" cy="532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2955" y="260648"/>
            <a:ext cx="6860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Понятие часть и целое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267" name="Picture 3" descr="C:\Documents and Settings\Lanos\Мои документы\Downloads\IMG_20190327_162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46771"/>
            <a:ext cx="39424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150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67412" y="680806"/>
            <a:ext cx="335019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У </a:t>
            </a:r>
            <a:r>
              <a:rPr lang="ru-RU" sz="2400" dirty="0"/>
              <a:t>детей формируются знания о </a:t>
            </a:r>
            <a:r>
              <a:rPr lang="ru-RU" sz="2400" dirty="0" smtClean="0"/>
              <a:t>таких геометрические </a:t>
            </a:r>
            <a:r>
              <a:rPr lang="ru-RU" sz="2400" dirty="0"/>
              <a:t>фигурах, таких как: круг, треугольник, квадрат, </a:t>
            </a:r>
            <a:r>
              <a:rPr lang="ru-RU" sz="2400" dirty="0" smtClean="0"/>
              <a:t>четырехугольник, трапеция, ромб, параллелограмм.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И геометрических телах: </a:t>
            </a:r>
            <a:r>
              <a:rPr lang="ru-RU" sz="2400" dirty="0" smtClean="0"/>
              <a:t>параллелепипед, </a:t>
            </a:r>
            <a:r>
              <a:rPr lang="ru-RU" sz="2400" dirty="0"/>
              <a:t>пирамида</a:t>
            </a:r>
            <a:r>
              <a:rPr lang="ru-RU" sz="2400" dirty="0" smtClean="0"/>
              <a:t>, конус </a:t>
            </a:r>
            <a:r>
              <a:rPr lang="ru-RU" sz="2400" dirty="0"/>
              <a:t>куб, шар, </a:t>
            </a:r>
            <a:r>
              <a:rPr lang="ru-RU" sz="2400" dirty="0" smtClean="0"/>
              <a:t>цилиндр, призма, эллипсоид.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1429"/>
            <a:ext cx="87614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Знакомство с геометрическими</a:t>
            </a:r>
          </a:p>
          <a:p>
            <a:pPr algn="ctr"/>
            <a:r>
              <a:rPr lang="ru-RU" sz="4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фигурами и телами</a:t>
            </a:r>
            <a:endParaRPr lang="ru-RU" sz="44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074" name="Picture 2" descr="C:\Documents and Settings\Lanos\Мои документы\Downloads\IMG_20190327_1552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3307"/>
            <a:ext cx="3061359" cy="408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Lanos\Мои документы\Downloads\IMG_20190327_155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03006"/>
            <a:ext cx="2556566" cy="340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774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Lanos\Мои документы\Downloads\IMG_20190327_154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43204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Lanos\Мои документы\Downloads\IMG_20190327_154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26647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74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Lanos\Мои документы\Downloads\IMG_20190327_1602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5976"/>
            <a:ext cx="4302478" cy="57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Lanos\Мои документы\Downloads\IMG_20190327_160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94067"/>
            <a:ext cx="4277464" cy="570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86211" y="116632"/>
            <a:ext cx="5135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Сечение фигур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596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Lanos\Мои документы\Downloads\IMG_20190327_155828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44967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Lanos\Мои документы\Downloads\IMG_20190327_1559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16" y="1052736"/>
            <a:ext cx="307834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Documents and Settings\Lanos\Мои документы\Downloads\IMG_20190327_1559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t="38991"/>
          <a:stretch/>
        </p:blipFill>
        <p:spPr bwMode="auto">
          <a:xfrm>
            <a:off x="2849293" y="2420888"/>
            <a:ext cx="3528390" cy="3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7524328" y="551723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 rot="16200000">
            <a:off x="4056670" y="5693172"/>
            <a:ext cx="1060704" cy="914400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27584" y="5594559"/>
            <a:ext cx="1706488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51773" y="152063"/>
            <a:ext cx="2923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Сечение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6393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86777"/>
            <a:ext cx="8280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У детей формируется знание о том, что целое может быть разделено на части, которые могут быть между собой равными или неравными.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48880"/>
            <a:ext cx="6048672" cy="430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682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952" y="188640"/>
            <a:ext cx="828092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Одной из актуальных проблем методики формирования элементарных математических представлений является проблема преемственности в работе детского сада и школы, а в связи с этим – дальнейшая разработка эффективных методов и приемов обучения. Нередко математические знания дети усваивают формально, без должного их понимания. Одна из причин такого уровня знаний – недостаточная разработка отдельных методических вопросов. </a:t>
            </a:r>
            <a:r>
              <a:rPr lang="ru-RU" sz="2400" dirty="0"/>
              <a:t>Так, современное обучение математике в детском саду во многом ориентируется на вербальные (словесные) методы, которые  дают возможность формировать у детей конкретные знания, умения и навыки, и недостаточно ориентируется на методы, способствующие развитию у детей познавательных интересов и способностей, логического мышления.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7777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1690" y="260648"/>
            <a:ext cx="6893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Логическое мышление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362" name="Picture 2" descr="C:\Documents and Settings\Lanos\Мои документы\Downloads\IMG_20181127_093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1" y="1408236"/>
            <a:ext cx="3908571" cy="52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Documents and Settings\Lanos\Мои документы\Downloads\IMG_20181127_110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803" y="1432058"/>
            <a:ext cx="3870430" cy="516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4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Lanos\Мои документы\Downloads\IMG_20190212_101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131145" cy="550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Documents and Settings\Lanos\Мои документы\Downloads\IMG_20190212_101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38" y="1124743"/>
            <a:ext cx="4131145" cy="550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31" y="201413"/>
            <a:ext cx="5463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Кубики Никитина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7752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артинки по запросу Круги Эйле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2" y="715474"/>
            <a:ext cx="4248471" cy="267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80" y="3307299"/>
            <a:ext cx="6364952" cy="334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9993" y="332656"/>
            <a:ext cx="442122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Круги Эйлера</a:t>
            </a:r>
            <a:r>
              <a:rPr lang="ru-RU" sz="3200" dirty="0"/>
              <a:t> — это </a:t>
            </a:r>
            <a:endParaRPr lang="ru-RU" sz="3200" dirty="0" smtClean="0"/>
          </a:p>
          <a:p>
            <a:pPr algn="ctr"/>
            <a:r>
              <a:rPr lang="ru-RU" sz="3200" dirty="0" smtClean="0"/>
              <a:t>простое </a:t>
            </a:r>
            <a:r>
              <a:rPr lang="ru-RU" sz="3200" dirty="0"/>
              <a:t>средство </a:t>
            </a:r>
            <a:endParaRPr lang="ru-RU" sz="3200" dirty="0" smtClean="0"/>
          </a:p>
          <a:p>
            <a:pPr algn="ctr"/>
            <a:r>
              <a:rPr lang="ru-RU" sz="3200" dirty="0" smtClean="0"/>
              <a:t>для изображения</a:t>
            </a:r>
          </a:p>
          <a:p>
            <a:pPr algn="ctr"/>
            <a:r>
              <a:rPr lang="ru-RU" sz="3200" dirty="0" smtClean="0"/>
              <a:t> </a:t>
            </a:r>
            <a:r>
              <a:rPr lang="ru-RU" sz="3200" dirty="0" err="1"/>
              <a:t>объёдинения</a:t>
            </a:r>
            <a:r>
              <a:rPr lang="ru-RU" sz="3200" dirty="0"/>
              <a:t> и </a:t>
            </a:r>
            <a:endParaRPr lang="ru-RU" sz="3200" dirty="0" smtClean="0"/>
          </a:p>
          <a:p>
            <a:pPr algn="ctr"/>
            <a:r>
              <a:rPr lang="ru-RU" sz="3200" dirty="0" smtClean="0"/>
              <a:t>пересечения </a:t>
            </a:r>
            <a:r>
              <a:rPr lang="ru-RU" sz="3200" dirty="0"/>
              <a:t>множеств.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5330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Игры М</a:t>
            </a:r>
            <a:r>
              <a:rPr lang="ru-RU" sz="3600" dirty="0">
                <a:solidFill>
                  <a:srgbClr val="FFFF00"/>
                </a:solidFill>
              </a:rPr>
              <a:t>. </a:t>
            </a:r>
            <a:r>
              <a:rPr lang="ru-RU" sz="3600" dirty="0" err="1" smtClean="0">
                <a:solidFill>
                  <a:srgbClr val="FFFF00"/>
                </a:solidFill>
              </a:rPr>
              <a:t>Монтессори</a:t>
            </a:r>
            <a:r>
              <a:rPr lang="ru-RU" sz="3600" dirty="0" smtClean="0">
                <a:solidFill>
                  <a:srgbClr val="FFFF00"/>
                </a:solidFill>
              </a:rPr>
              <a:t>. Доски </a:t>
            </a:r>
            <a:r>
              <a:rPr lang="ru-RU" sz="3600" dirty="0" err="1" smtClean="0">
                <a:solidFill>
                  <a:srgbClr val="FFFF00"/>
                </a:solidFill>
              </a:rPr>
              <a:t>Сегена</a:t>
            </a:r>
            <a:endParaRPr lang="ru-RU" sz="3600" dirty="0" smtClean="0">
              <a:solidFill>
                <a:srgbClr val="FFFF00"/>
              </a:solidFill>
            </a:endParaRPr>
          </a:p>
          <a:p>
            <a:r>
              <a:rPr lang="ru-RU" sz="4800" dirty="0" smtClean="0">
                <a:solidFill>
                  <a:srgbClr val="FFFF00"/>
                </a:solidFill>
              </a:rPr>
              <a:t> </a:t>
            </a:r>
            <a:r>
              <a:rPr lang="ru-RU" sz="2800" dirty="0"/>
              <a:t>большое внимание уделили наглядным и практическим методам. Разработанные специальные пособия </a:t>
            </a:r>
            <a:r>
              <a:rPr lang="ru-RU" sz="2800" dirty="0" smtClean="0"/>
              <a:t>(</a:t>
            </a:r>
            <a:r>
              <a:rPr lang="ru-RU" sz="2800" dirty="0"/>
              <a:t> </a:t>
            </a:r>
            <a:r>
              <a:rPr lang="ru-RU" sz="2800" dirty="0" smtClean="0"/>
              <a:t> </a:t>
            </a:r>
            <a:r>
              <a:rPr lang="ru-RU" sz="2800" dirty="0"/>
              <a:t>дидактические наборы М. </a:t>
            </a:r>
            <a:r>
              <a:rPr lang="ru-RU" sz="2800" dirty="0" err="1"/>
              <a:t>Монтессори</a:t>
            </a:r>
            <a:r>
              <a:rPr lang="ru-RU" sz="2800" dirty="0"/>
              <a:t>) обеспечивали усвоение достаточно осознанных знаний у детей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18434" name="Picture 2" descr="C:\Documents and Settings\Lanos\Мои документы\Downloads\IMG_20190327_160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5536" y="3553857"/>
            <a:ext cx="3784572" cy="283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5" y="3356993"/>
            <a:ext cx="4160891" cy="31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896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Lanos\Мои документы\Downloads\IMG_20190327_1609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658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049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Lanos\Мои документы\Downloads\IMG_20190327_160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52520"/>
            <a:ext cx="4012752" cy="535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Documents and Settings\Lanos\Мои документы\Downloads\IMG_20190327_1606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30032"/>
            <a:ext cx="4012752" cy="535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16643" y="260648"/>
            <a:ext cx="52153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Сравнение чисел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4054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95668" y="112563"/>
            <a:ext cx="6952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Конструкторское бюро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576" y="1035893"/>
            <a:ext cx="478947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Выполнение чертежей,</a:t>
            </a:r>
          </a:p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остроение построек по чертежам,</a:t>
            </a:r>
          </a:p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</a:t>
            </a:r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ешение творческих задач .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506" name="Picture 2" descr="C:\Documents and Settings\Lanos\Мои документы\Downloads\IMG_20181211_0922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0"/>
          <a:stretch/>
        </p:blipFill>
        <p:spPr bwMode="auto">
          <a:xfrm>
            <a:off x="827584" y="2996952"/>
            <a:ext cx="3172450" cy="37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Documents and Settings\Lanos\Мои документы\Downloads\IMG_20181211_0931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20"/>
          <a:stretch/>
        </p:blipFill>
        <p:spPr bwMode="auto">
          <a:xfrm>
            <a:off x="4788024" y="1035893"/>
            <a:ext cx="4202012" cy="207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Documents and Settings\Lanos\Мои документы\Downloads\IMG_20181211_0937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1" b="22823"/>
          <a:stretch/>
        </p:blipFill>
        <p:spPr bwMode="auto">
          <a:xfrm>
            <a:off x="4396172" y="3403303"/>
            <a:ext cx="4549444" cy="31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245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Любимым местом детей является “Игровая”, где собраны сюжетно-ролевые, настольно-печатные игры.</a:t>
            </a:r>
          </a:p>
        </p:txBody>
      </p:sp>
      <p:pic>
        <p:nvPicPr>
          <p:cNvPr id="22530" name="Picture 2" descr="C:\Documents and Settings\Lanos\Мои документы\Downloads\IMG_20181221_120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2" y="1178555"/>
            <a:ext cx="3934520" cy="52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Documents and Settings\Lanos\Мои документы\Downloads\IMG_20181221_1206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84" y="1142747"/>
            <a:ext cx="3888432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02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6510" y="404664"/>
            <a:ext cx="7290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Ментальная математика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3555" name="Picture 3" descr="C:\Documents and Settings\Lanos\Мои документы\Downloads\IMG_20190327_16405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43152"/>
            <a:ext cx="383442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Documents and Settings\Lanos\Мои документы\Downloads\IMG_20190327_164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81394"/>
            <a:ext cx="3927063" cy="523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817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Очень нравится детям конструировать цифры  и геометрические фигуры из палочек, проволочек, теста и даже из крупы 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2050" name="Picture 2" descr="C:\Documents and Settings\Lanos\Мои документы\Downloads\IMG_20190117_163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6203916" cy="46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515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7159"/>
            <a:ext cx="8928992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Основные задачи :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Формирование мотивации учения,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ориентированной на удовлетворение 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познавательных интересов.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Увеличение объема памяти и внимания.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3.Формирование мыслительных операций.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 Развитие образного и вариативного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мыщления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5. Умение аргументировать свои высказывания.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Формировать умение планировать свои действия.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7637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0648"/>
            <a:ext cx="4947978" cy="350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2" y="1700808"/>
            <a:ext cx="3816424" cy="466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701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512843" cy="59708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Принципы:</a:t>
            </a:r>
          </a:p>
          <a:p>
            <a:pPr marL="914400" indent="-914400">
              <a:buAutoNum type="arabicPeriod"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Принцип психологической комфортности.</a:t>
            </a:r>
          </a:p>
          <a:p>
            <a:pPr marL="914400" indent="-914400">
              <a:buAutoNum type="arabicPeriod"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Знания даются не в готовом виде,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 через самостоятельное открытие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Разноуровневое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обучение детей.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 Принцип непрерывности.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5. Принцип вариативности.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6. Принцип творчества.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7.Принцип коррекционной направленности.</a:t>
            </a:r>
          </a:p>
          <a:p>
            <a:pPr marL="914400" indent="-914400" algn="ctr">
              <a:buAutoNum type="arabicPeriod"/>
            </a:pP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957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352928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В </a:t>
            </a:r>
            <a:r>
              <a:rPr lang="ru-RU" sz="3200" dirty="0">
                <a:solidFill>
                  <a:srgbClr val="FFFF00"/>
                </a:solidFill>
              </a:rPr>
              <a:t>программе детских садов выделяют такие группы понятий: </a:t>
            </a:r>
            <a:endParaRPr lang="ru-RU" sz="3200" dirty="0" smtClean="0">
              <a:solidFill>
                <a:srgbClr val="FFFF00"/>
              </a:solidFill>
            </a:endParaRPr>
          </a:p>
          <a:p>
            <a:r>
              <a:rPr lang="ru-RU" sz="2800" dirty="0" smtClean="0"/>
              <a:t>оценка </a:t>
            </a:r>
            <a:r>
              <a:rPr lang="ru-RU" sz="2800" dirty="0"/>
              <a:t>величин, </a:t>
            </a:r>
            <a:endParaRPr lang="ru-RU" sz="2800" dirty="0" smtClean="0"/>
          </a:p>
          <a:p>
            <a:r>
              <a:rPr lang="ru-RU" sz="2800" dirty="0" smtClean="0"/>
              <a:t>числовые </a:t>
            </a:r>
            <a:r>
              <a:rPr lang="ru-RU" sz="2800" dirty="0"/>
              <a:t>понятия, </a:t>
            </a:r>
            <a:endParaRPr lang="ru-RU" sz="2800" dirty="0" smtClean="0"/>
          </a:p>
          <a:p>
            <a:r>
              <a:rPr lang="ru-RU" sz="2800" dirty="0" smtClean="0"/>
              <a:t>понятия </a:t>
            </a:r>
            <a:r>
              <a:rPr lang="ru-RU" sz="2800" dirty="0"/>
              <a:t>о форме, </a:t>
            </a:r>
            <a:endParaRPr lang="ru-RU" sz="2800" dirty="0" smtClean="0"/>
          </a:p>
          <a:p>
            <a:r>
              <a:rPr lang="ru-RU" sz="2800" dirty="0" smtClean="0"/>
              <a:t>измерения</a:t>
            </a:r>
            <a:r>
              <a:rPr lang="ru-RU" sz="2800" dirty="0"/>
              <a:t>, </a:t>
            </a:r>
            <a:endParaRPr lang="ru-RU" sz="2800" dirty="0" smtClean="0"/>
          </a:p>
          <a:p>
            <a:r>
              <a:rPr lang="ru-RU" sz="2800" dirty="0" smtClean="0"/>
              <a:t>разделение </a:t>
            </a:r>
            <a:r>
              <a:rPr lang="ru-RU" sz="2800" dirty="0"/>
              <a:t>целого на части, </a:t>
            </a:r>
            <a:endParaRPr lang="ru-RU" sz="2800" dirty="0" smtClean="0"/>
          </a:p>
          <a:p>
            <a:r>
              <a:rPr lang="ru-RU" sz="2800" dirty="0" smtClean="0"/>
              <a:t>ориентация </a:t>
            </a:r>
            <a:r>
              <a:rPr lang="ru-RU" sz="2800" dirty="0"/>
              <a:t>во времени.</a:t>
            </a:r>
          </a:p>
          <a:p>
            <a:r>
              <a:rPr lang="ru-RU" sz="3200" dirty="0">
                <a:solidFill>
                  <a:srgbClr val="FFFF00"/>
                </a:solidFill>
              </a:rPr>
              <a:t>Количественная оценка величин: </a:t>
            </a:r>
            <a:r>
              <a:rPr lang="ru-RU" sz="2800" dirty="0"/>
              <a:t>больше, меньше, одинаковый по величине; выше, ниже, одинаковый по высоте; длиннее, короче, одинаковый по длине; шире, уже, одинаковый по ширине; толще, тоньше, одинаковый по толщине; тяжелее, легче.</a:t>
            </a:r>
          </a:p>
        </p:txBody>
      </p:sp>
    </p:spTree>
    <p:extLst>
      <p:ext uri="{BB962C8B-B14F-4D97-AF65-F5344CB8AC3E}">
        <p14:creationId xmlns:p14="http://schemas.microsoft.com/office/powerpoint/2010/main" val="779139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152" y="21000"/>
            <a:ext cx="84249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5400" dirty="0" smtClean="0">
                <a:solidFill>
                  <a:srgbClr val="FFFFFF"/>
                </a:solidFill>
              </a:rPr>
              <a:t>Нашей целью является выбор  эффективных методов </a:t>
            </a:r>
            <a:r>
              <a:rPr lang="ru-RU" sz="5400" dirty="0">
                <a:solidFill>
                  <a:srgbClr val="FFFFFF"/>
                </a:solidFill>
              </a:rPr>
              <a:t>и приёмов </a:t>
            </a:r>
            <a:r>
              <a:rPr lang="ru-RU" sz="5400" dirty="0" smtClean="0">
                <a:solidFill>
                  <a:srgbClr val="FFFFFF"/>
                </a:solidFill>
              </a:rPr>
              <a:t>обучения , </a:t>
            </a:r>
            <a:r>
              <a:rPr lang="ru-RU" sz="5400" dirty="0">
                <a:solidFill>
                  <a:srgbClr val="FFFFFF"/>
                </a:solidFill>
              </a:rPr>
              <a:t>которые давали бы ребёнку возможность чувствовать себя успешным и одновременно развивали и корректировали его.</a:t>
            </a:r>
            <a:endParaRPr lang="ru-RU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8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К</a:t>
            </a:r>
            <a:r>
              <a:rPr lang="ru-RU" sz="3600" dirty="0" smtClean="0">
                <a:solidFill>
                  <a:srgbClr val="FFFF00"/>
                </a:solidFill>
              </a:rPr>
              <a:t>оличественные характеристики </a:t>
            </a:r>
            <a:r>
              <a:rPr lang="ru-RU" sz="3600" dirty="0" smtClean="0">
                <a:solidFill>
                  <a:srgbClr val="FFFF00"/>
                </a:solidFill>
              </a:rPr>
              <a:t>множеств и величин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6408" y="1388969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формировании количественных характеристик множеств и величин значительное внимание уделяется </a:t>
            </a:r>
            <a:r>
              <a:rPr lang="ru-RU" sz="2800" dirty="0" smtClean="0"/>
              <a:t>умению </a:t>
            </a:r>
            <a:r>
              <a:rPr lang="ru-RU" sz="2800" dirty="0"/>
              <a:t>устанавливать </a:t>
            </a:r>
            <a:r>
              <a:rPr lang="ru-RU" sz="2800" b="1" dirty="0"/>
              <a:t>соответствие между элементами сравниваемых множеств. </a:t>
            </a:r>
            <a:endParaRPr lang="ru-RU" sz="2800" b="1" dirty="0" smtClean="0"/>
          </a:p>
          <a:p>
            <a:r>
              <a:rPr lang="ru-RU" sz="2800" dirty="0" smtClean="0"/>
              <a:t>Обучают </a:t>
            </a:r>
            <a:r>
              <a:rPr lang="ru-RU" sz="2800" dirty="0"/>
              <a:t>из неравенства объектов образовывать их равенству, и наоборот. </a:t>
            </a:r>
            <a:endParaRPr lang="ru-RU" sz="2800" dirty="0" smtClean="0"/>
          </a:p>
          <a:p>
            <a:r>
              <a:rPr lang="ru-RU" sz="2800" dirty="0" smtClean="0"/>
              <a:t>Дети </a:t>
            </a:r>
            <a:r>
              <a:rPr lang="ru-RU" sz="2800" dirty="0"/>
              <a:t>учатся считать предметы, называть числа в обратном порядке, и понимать количественное и порядковое значение числа (сколько или какой по порядку), на основе групп предметов называют состав числа из двух меньших (3 состоит из 2 и 1, с 1 и 2 и т.д.).</a:t>
            </a:r>
          </a:p>
        </p:txBody>
      </p:sp>
    </p:spTree>
    <p:extLst>
      <p:ext uri="{BB962C8B-B14F-4D97-AF65-F5344CB8AC3E}">
        <p14:creationId xmlns:p14="http://schemas.microsoft.com/office/powerpoint/2010/main" val="1716331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611" y="260648"/>
            <a:ext cx="89087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Использование рабочих тетрадей</a:t>
            </a:r>
            <a:endParaRPr lang="ru-RU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0" name="Picture 2" descr="C:\Documents and Settings\Lanos\Мои документы\Downloads\IMG_20190304_091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39240"/>
            <a:ext cx="38884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Documents and Settings\Lanos\Мои документы\Downloads\IMG_20190304_091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1339239"/>
            <a:ext cx="3960437" cy="528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489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Lanos\Мои документы\Downloads\IMG_20190327_1638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99"/>
          <a:stretch/>
        </p:blipFill>
        <p:spPr bwMode="auto">
          <a:xfrm>
            <a:off x="179512" y="989729"/>
            <a:ext cx="487068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Lanos\Мои документы\Downloads\IMG_20190327_163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19010"/>
            <a:ext cx="4200466" cy="315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16632"/>
            <a:ext cx="5218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Числовая прямая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989729"/>
            <a:ext cx="2578013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Порядок чисел,</a:t>
            </a:r>
          </a:p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сравнение,</a:t>
            </a:r>
          </a:p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соседи числа,</a:t>
            </a:r>
          </a:p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решение задач </a:t>
            </a:r>
          </a:p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примеров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2948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64">
      <a:dk1>
        <a:srgbClr val="292934"/>
      </a:dk1>
      <a:lt1>
        <a:srgbClr val="FFFFFF"/>
      </a:lt1>
      <a:dk2>
        <a:srgbClr val="C00000"/>
      </a:dk2>
      <a:lt2>
        <a:srgbClr val="C00000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380</TotalTime>
  <Words>557</Words>
  <Application>Microsoft Office PowerPoint</Application>
  <PresentationFormat>Экран (4:3)</PresentationFormat>
  <Paragraphs>79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WORK</dc:creator>
  <cp:lastModifiedBy>WORK</cp:lastModifiedBy>
  <cp:revision>27</cp:revision>
  <dcterms:created xsi:type="dcterms:W3CDTF">2019-03-27T11:58:06Z</dcterms:created>
  <dcterms:modified xsi:type="dcterms:W3CDTF">2019-03-27T23:49:23Z</dcterms:modified>
</cp:coreProperties>
</file>